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101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 %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9BD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FFAD-4ED2-A176-4D458E75130C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FFAD-4ED2-A176-4D458E75130C}"/>
              </c:ext>
            </c:extLst>
          </c:dPt>
          <c:dPt>
            <c:idx val="2"/>
            <c:invertIfNegative val="0"/>
            <c:bubble3D val="0"/>
            <c:spPr>
              <a:solidFill>
                <a:srgbClr val="A5A5A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FFAD-4ED2-A176-4D458E75130C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FFAD-4ED2-A176-4D458E75130C}"/>
              </c:ext>
            </c:extLst>
          </c:dPt>
          <c:dPt>
            <c:idx val="4"/>
            <c:invertIfNegative val="0"/>
            <c:bubble3D val="0"/>
            <c:spPr>
              <a:solidFill>
                <a:srgbClr val="70AD47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9-FFAD-4ED2-A176-4D458E75130C}"/>
              </c:ext>
            </c:extLst>
          </c:dPt>
          <c:cat>
            <c:strRef>
              <c:f>Sheet1!$A$2:$A$6</c:f>
              <c:strCache>
                <c:ptCount val="5"/>
                <c:pt idx="0">
                  <c:v>Bristol</c:v>
                </c:pt>
                <c:pt idx="1">
                  <c:v>Leeds</c:v>
                </c:pt>
                <c:pt idx="2">
                  <c:v>London</c:v>
                </c:pt>
                <c:pt idx="3">
                  <c:v>Manchester</c:v>
                </c:pt>
                <c:pt idx="4">
                  <c:v>Birmingham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53.3</c:v>
                </c:pt>
                <c:pt idx="1">
                  <c:v>44.4</c:v>
                </c:pt>
                <c:pt idx="2">
                  <c:v>37.5</c:v>
                </c:pt>
                <c:pt idx="3">
                  <c:v>28.6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AD-4ED2-A176-4D458E751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City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Delay %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rating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9BD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6240-4083-9752-B30A0C840C56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6240-4083-9752-B30A0C840C56}"/>
              </c:ext>
            </c:extLst>
          </c:dPt>
          <c:dPt>
            <c:idx val="2"/>
            <c:invertIfNegative val="0"/>
            <c:bubble3D val="0"/>
            <c:spPr>
              <a:solidFill>
                <a:srgbClr val="A5A5A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6240-4083-9752-B30A0C840C56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6240-4083-9752-B30A0C840C56}"/>
              </c:ext>
            </c:extLst>
          </c:dPt>
          <c:dPt>
            <c:idx val="4"/>
            <c:invertIfNegative val="0"/>
            <c:bubble3D val="0"/>
            <c:spPr>
              <a:solidFill>
                <a:srgbClr val="70AD47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9-6240-4083-9752-B30A0C840C56}"/>
              </c:ext>
            </c:extLst>
          </c:dPt>
          <c:dPt>
            <c:idx val="5"/>
            <c:invertIfNegative val="0"/>
            <c:bubble3D val="0"/>
            <c:spPr>
              <a:solidFill>
                <a:srgbClr val="5B9BD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B-6240-4083-9752-B30A0C840C56}"/>
              </c:ext>
            </c:extLst>
          </c:dPt>
          <c:dPt>
            <c:idx val="6"/>
            <c:invertIfNegative val="0"/>
            <c:bubble3D val="0"/>
            <c:spPr>
              <a:solidFill>
                <a:srgbClr val="ED7D3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D-6240-4083-9752-B30A0C840C56}"/>
              </c:ext>
            </c:extLst>
          </c:dPt>
          <c:dPt>
            <c:idx val="7"/>
            <c:invertIfNegative val="0"/>
            <c:bubble3D val="0"/>
            <c:spPr>
              <a:solidFill>
                <a:srgbClr val="A5A5A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F-6240-4083-9752-B30A0C840C56}"/>
              </c:ext>
            </c:extLst>
          </c:dPt>
          <c:cat>
            <c:strRef>
              <c:f>Sheet1!$A$2:$A$9</c:f>
              <c:strCache>
                <c:ptCount val="8"/>
                <c:pt idx="0">
                  <c:v>C201</c:v>
                </c:pt>
                <c:pt idx="1">
                  <c:v>C204</c:v>
                </c:pt>
                <c:pt idx="2">
                  <c:v>C203</c:v>
                </c:pt>
                <c:pt idx="3">
                  <c:v>C205</c:v>
                </c:pt>
                <c:pt idx="4">
                  <c:v>C202</c:v>
                </c:pt>
                <c:pt idx="5">
                  <c:v>C210</c:v>
                </c:pt>
                <c:pt idx="6">
                  <c:v>C209</c:v>
                </c:pt>
                <c:pt idx="7">
                  <c:v>C206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4.9000000000000004</c:v>
                </c:pt>
                <c:pt idx="1">
                  <c:v>4.9000000000000004</c:v>
                </c:pt>
                <c:pt idx="2">
                  <c:v>4.9000000000000004</c:v>
                </c:pt>
                <c:pt idx="3">
                  <c:v>4.5999999999999996</c:v>
                </c:pt>
                <c:pt idx="4">
                  <c:v>4.4000000000000004</c:v>
                </c:pt>
                <c:pt idx="5">
                  <c:v>4</c:v>
                </c:pt>
                <c:pt idx="6">
                  <c:v>3.8</c:v>
                </c:pt>
                <c:pt idx="7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240-4083-9752-B30A0C840C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Courier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Rating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Orders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2025-06</c:v>
                </c:pt>
                <c:pt idx="1">
                  <c:v>2025-07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04-4441-B636-ADE880A17A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Delayed Orders</c:v>
                </c:pt>
              </c:strCache>
            </c:strRef>
          </c:tx>
          <c:spPr>
            <a:solidFill>
              <a:srgbClr val="ED7D31"/>
            </a:solidFill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2025-06</c:v>
                </c:pt>
                <c:pt idx="1">
                  <c:v>2025-07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04-4441-B636-ADE880A17A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Month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Count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Cancellation Ratio (%)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9BD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4B71-430A-B1A0-2D6817BB0BC3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4B71-430A-B1A0-2D6817BB0BC3}"/>
              </c:ext>
            </c:extLst>
          </c:dPt>
          <c:dPt>
            <c:idx val="2"/>
            <c:invertIfNegative val="0"/>
            <c:bubble3D val="0"/>
            <c:spPr>
              <a:solidFill>
                <a:srgbClr val="A5A5A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4B71-430A-B1A0-2D6817BB0BC3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4B71-430A-B1A0-2D6817BB0BC3}"/>
              </c:ext>
            </c:extLst>
          </c:dPt>
          <c:dPt>
            <c:idx val="4"/>
            <c:invertIfNegative val="0"/>
            <c:bubble3D val="0"/>
            <c:spPr>
              <a:solidFill>
                <a:srgbClr val="70AD47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9-4B71-430A-B1A0-2D6817BB0BC3}"/>
              </c:ext>
            </c:extLst>
          </c:dPt>
          <c:cat>
            <c:strRef>
              <c:f>Sheet1!$A$2:$A$6</c:f>
              <c:strCache>
                <c:ptCount val="5"/>
                <c:pt idx="0">
                  <c:v>Bristol</c:v>
                </c:pt>
                <c:pt idx="1">
                  <c:v>London</c:v>
                </c:pt>
                <c:pt idx="2">
                  <c:v>Manchester</c:v>
                </c:pt>
                <c:pt idx="3">
                  <c:v>Leeds</c:v>
                </c:pt>
                <c:pt idx="4">
                  <c:v>Birmingham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60</c:v>
                </c:pt>
                <c:pt idx="2">
                  <c:v>75</c:v>
                </c:pt>
                <c:pt idx="3">
                  <c:v>80</c:v>
                </c:pt>
                <c:pt idx="4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B71-430A-B1A0-2D6817BB0B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City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Cancelled / Completed %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delivery time (min)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9BD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22A6-4A5C-87E4-7245B19B3E04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22A6-4A5C-87E4-7245B19B3E04}"/>
              </c:ext>
            </c:extLst>
          </c:dPt>
          <c:dPt>
            <c:idx val="2"/>
            <c:invertIfNegative val="0"/>
            <c:bubble3D val="0"/>
            <c:spPr>
              <a:solidFill>
                <a:srgbClr val="A5A5A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22A6-4A5C-87E4-7245B19B3E04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22A6-4A5C-87E4-7245B19B3E04}"/>
              </c:ext>
            </c:extLst>
          </c:dPt>
          <c:dPt>
            <c:idx val="4"/>
            <c:invertIfNegative val="0"/>
            <c:bubble3D val="0"/>
            <c:spPr>
              <a:solidFill>
                <a:srgbClr val="70AD47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9-22A6-4A5C-87E4-7245B19B3E04}"/>
              </c:ext>
            </c:extLst>
          </c:dPt>
          <c:dPt>
            <c:idx val="5"/>
            <c:invertIfNegative val="0"/>
            <c:bubble3D val="0"/>
            <c:spPr>
              <a:solidFill>
                <a:srgbClr val="5B9BD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B-22A6-4A5C-87E4-7245B19B3E04}"/>
              </c:ext>
            </c:extLst>
          </c:dPt>
          <c:dPt>
            <c:idx val="6"/>
            <c:invertIfNegative val="0"/>
            <c:bubble3D val="0"/>
            <c:spPr>
              <a:solidFill>
                <a:srgbClr val="ED7D3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D-22A6-4A5C-87E4-7245B19B3E04}"/>
              </c:ext>
            </c:extLst>
          </c:dPt>
          <c:dPt>
            <c:idx val="7"/>
            <c:invertIfNegative val="0"/>
            <c:bubble3D val="0"/>
            <c:spPr>
              <a:solidFill>
                <a:srgbClr val="A5A5A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F-22A6-4A5C-87E4-7245B19B3E04}"/>
              </c:ext>
            </c:extLst>
          </c:dPt>
          <c:cat>
            <c:strRef>
              <c:f>Sheet1!$A$2:$A$9</c:f>
              <c:strCache>
                <c:ptCount val="8"/>
                <c:pt idx="0">
                  <c:v>14</c:v>
                </c:pt>
                <c:pt idx="1">
                  <c:v>13</c:v>
                </c:pt>
                <c:pt idx="2">
                  <c:v>12</c:v>
                </c:pt>
                <c:pt idx="3">
                  <c:v>11</c:v>
                </c:pt>
                <c:pt idx="4">
                  <c:v>9</c:v>
                </c:pt>
                <c:pt idx="5">
                  <c:v>7</c:v>
                </c:pt>
                <c:pt idx="6">
                  <c:v>5</c:v>
                </c:pt>
                <c:pt idx="7">
                  <c:v>3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32</c:v>
                </c:pt>
                <c:pt idx="1">
                  <c:v>39.5</c:v>
                </c:pt>
                <c:pt idx="2">
                  <c:v>43.3</c:v>
                </c:pt>
                <c:pt idx="3">
                  <c:v>35</c:v>
                </c:pt>
                <c:pt idx="4">
                  <c:v>35.1</c:v>
                </c:pt>
                <c:pt idx="5">
                  <c:v>25</c:v>
                </c:pt>
                <c:pt idx="6">
                  <c:v>40</c:v>
                </c:pt>
                <c:pt idx="7">
                  <c:v>41.7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2A6-4A5C-87E4-7245B19B3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Tenure (months)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Avg Delivery Time (min)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682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hart" Target="../charts/chart3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hart" Target="../charts/chart4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hart" Target="../charts/chart5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chart" Target="../charts/char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chart" Target="../charts/char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18f3ab63-00b9-4267-805c-982469a6b912.png"/>
          <p:cNvPicPr>
            <a:picLocks noChangeAspect="1"/>
          </p:cNvPicPr>
          <p:nvPr/>
        </p:nvPicPr>
        <p:blipFill>
          <a:blip r:embed="rId3"/>
          <a:srcRect l="18750" r="18750"/>
          <a:stretch/>
        </p:blipFill>
        <p:spPr>
          <a:xfrm>
            <a:off x="4754880" y="365760"/>
            <a:ext cx="4114800" cy="43891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101188"/>
            <a:ext cx="429768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30A18"/>
                </a:solidFill>
              </a:rPr>
              <a:t>Food Delivery Operations</a:t>
            </a:r>
            <a:endParaRPr lang="en-US" sz="3600" dirty="0"/>
          </a:p>
          <a:p>
            <a:pPr marL="0" indent="0" algn="l">
              <a:buNone/>
            </a:pPr>
            <a:r>
              <a:rPr lang="en-US" sz="1600" dirty="0">
                <a:solidFill>
                  <a:srgbClr val="030A18"/>
                </a:solidFill>
              </a:rPr>
              <a:t>SQL Case Study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3017520"/>
            <a:ext cx="42976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Operational Insights &amp; Business Questions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206240"/>
            <a:ext cx="4297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</a:rPr>
              <a:t>Sonal Anand</a:t>
            </a:r>
            <a:br>
              <a:rPr lang="en-US" sz="1200" dirty="0">
                <a:solidFill>
                  <a:srgbClr val="030A18"/>
                </a:solidFill>
              </a:rPr>
            </a:br>
            <a:r>
              <a:rPr lang="en-US" sz="1200" dirty="0">
                <a:solidFill>
                  <a:srgbClr val="030A18"/>
                </a:solidFill>
              </a:rPr>
              <a:t>24/08/2025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Q6: Couriers Late &gt; 3 Times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Flag persistent lateness for review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7200" y="1188720"/>
            <a:ext cx="4114800" cy="2011680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594360" y="1325880"/>
            <a:ext cx="38404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courier_id,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COUNT(*) AS delay_count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orders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actual_delivery_time IS NOT NULL
  AND actual_delivery_time &gt; scheduled_delivery_time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BY courier_id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HAVING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COUNT(*) &gt; 3;
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846320" y="1188720"/>
            <a:ext cx="3992880" cy="457200"/>
          </a:xfrm>
          <a:prstGeom prst="roundRect">
            <a:avLst>
              <a:gd name="adj" fmla="val 10000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983480" y="1280160"/>
            <a:ext cx="4480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Courier C203 – 6 delayed deliveries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46320" y="1691640"/>
            <a:ext cx="3840480" cy="1508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C203 breaches the 3‑delay threshold, signalling a performance issue.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Integrate automatic flags into HR or ops dashboards for proactive intervention.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Consider retraining, reassignment or feedback to address route complexity or workload.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1D9233-C174-146C-BD49-DC44F11D2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793" y="3578633"/>
            <a:ext cx="1775614" cy="7239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Q7: Monthly Volume &amp; Delays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Detect seasonal pressure or dips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7200" y="1188719"/>
            <a:ext cx="4450862" cy="2867465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594360" y="1826357"/>
            <a:ext cx="425196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total_order_cte AS (
  SELECT DATE_FORMAT(order_time, "%Y-%m") AS month_wise,        COUNT(*) AS total_monthly_volume
  FROM orders
  GROUP BY DATE_FORMAT(order_time, "%Y-%m")
),
delayed_delivery_cte AS (
  SELECT DATE_FORMAT(order_time, "%Y-%m") AS month_wise, COUNT(*) AS delayed_monthly_count
  FROM orders
  WHERE actual_delivery_time IS NOT NULL AND actual_delivery_time &gt; scheduled_delivery_time
  GROUP BY DATE_FORMAT(order_time, "%Y-%m")
)
SELECT t.month_wise, t.total_monthly_volume, d.delayed_monthly_count,
       ROUND(d.delayed_monthly_count * 100.0 / t.total_monthly_volume, 2) AS percentage_delayed
FROM total_order_cte t JOIN delayed_delivery_cte d ON t.month_wise = d.month_wise;
</a:t>
            </a:r>
            <a:endParaRPr lang="en-US" sz="900" dirty="0"/>
          </a:p>
        </p:txBody>
      </p:sp>
      <p:graphicFrame>
        <p:nvGraphicFramePr>
          <p:cNvPr id="8" name="Chart 0"/>
          <p:cNvGraphicFramePr/>
          <p:nvPr>
            <p:extLst>
              <p:ext uri="{D42A27DB-BD31-4B8C-83A1-F6EECF244321}">
                <p14:modId xmlns:p14="http://schemas.microsoft.com/office/powerpoint/2010/main" val="4050459868"/>
              </p:ext>
            </p:extLst>
          </p:nvPr>
        </p:nvGraphicFramePr>
        <p:xfrm>
          <a:off x="4800600" y="1036809"/>
          <a:ext cx="3794760" cy="1777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5"/>
          <p:cNvSpPr/>
          <p:nvPr/>
        </p:nvSpPr>
        <p:spPr>
          <a:xfrm>
            <a:off x="4846320" y="2845192"/>
            <a:ext cx="370332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June saw 24 orders with 33% delays, while July increased to 26 orders with 46% delays.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seasonal spike in July suggests proactive scheduling and capacity planning are needed.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0D316E-6835-8F64-BB0B-4A06C225F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434" y="4125379"/>
            <a:ext cx="4059122" cy="7760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579354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Q8: Cancellation vs Completion Ratio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 cancellations by city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7200" y="1188720"/>
            <a:ext cx="4114800" cy="2011680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594360" y="1325880"/>
            <a:ext cx="38404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city,
       ROUND(SUM(CASE WHEN actual_delivery_time IS NULL THEN 1 ELSE 0 END) * 100.0 /
             SUM(CASE WHEN actual_delivery_time IS NOT NULL THEN 1 ELSE 0 END), 1) AS cancelled_to_completed_ratio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orders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BY city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BY cancelled_to_completed_ratio DESC;
</a:t>
            </a:r>
            <a:endParaRPr lang="en-US" sz="900" dirty="0"/>
          </a:p>
        </p:txBody>
      </p:sp>
      <p:graphicFrame>
        <p:nvGraphicFramePr>
          <p:cNvPr id="8" name="Chart 0"/>
          <p:cNvGraphicFramePr/>
          <p:nvPr>
            <p:extLst>
              <p:ext uri="{D42A27DB-BD31-4B8C-83A1-F6EECF244321}">
                <p14:modId xmlns:p14="http://schemas.microsoft.com/office/powerpoint/2010/main" val="93771942"/>
              </p:ext>
            </p:extLst>
          </p:nvPr>
        </p:nvGraphicFramePr>
        <p:xfrm>
          <a:off x="4741985" y="862329"/>
          <a:ext cx="4114800" cy="2332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5"/>
          <p:cNvSpPr/>
          <p:nvPr/>
        </p:nvSpPr>
        <p:spPr>
          <a:xfrm>
            <a:off x="4846320" y="3543300"/>
            <a:ext cx="384048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Birmingham, Leeds and Manchester have alarmingly high cancellation ratios (&gt;75%), with Birmingham at 200%.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Investigate whether couriers are declining jobs, restaurants cancel due to prep delays, or payment drop‑offs occur.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Bristol is relatively stable at 25%, but continuous monitoring is necessary.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04EA1C-3D51-7255-BC6E-DDDA49F38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062" y="3390252"/>
            <a:ext cx="2575783" cy="14250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Q9: Delivery Time by Tenure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Assess experience vs performance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7200" y="1188720"/>
            <a:ext cx="4114800" cy="2011680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594360" y="1325880"/>
            <a:ext cx="38404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TIMESTAMPDIFF(MONTH, c.join_date, NOW()) AS courier_tenure_month,
       ROUND(AVG(TIMESTAMPDIFF(MINUTE, o.order_time, o.actual_delivery_time)), 1) AS average_delivery_time_MINS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couriers c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orders o </a:t>
            </a:r>
          </a:p>
          <a:p>
            <a:pPr marL="0" indent="0">
              <a:buNone/>
            </a:pP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ON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c.courier_id = o.courier_id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BY courier_tenure_month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BY courier_tenure_month DESC;
</a:t>
            </a:r>
            <a:endParaRPr lang="en-US" sz="900" dirty="0"/>
          </a:p>
        </p:txBody>
      </p:sp>
      <p:graphicFrame>
        <p:nvGraphicFramePr>
          <p:cNvPr id="8" name="Chart 0"/>
          <p:cNvGraphicFramePr/>
          <p:nvPr>
            <p:extLst>
              <p:ext uri="{D42A27DB-BD31-4B8C-83A1-F6EECF244321}">
                <p14:modId xmlns:p14="http://schemas.microsoft.com/office/powerpoint/2010/main" val="2719171038"/>
              </p:ext>
            </p:extLst>
          </p:nvPr>
        </p:nvGraphicFramePr>
        <p:xfrm>
          <a:off x="4723032" y="1035930"/>
          <a:ext cx="3840480" cy="1621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5"/>
          <p:cNvSpPr/>
          <p:nvPr/>
        </p:nvSpPr>
        <p:spPr>
          <a:xfrm>
            <a:off x="4791612" y="3058160"/>
            <a:ext cx="370332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clear linear correlation: 7‑month tenure couriers are fastest (25 mins), but 12‑ and 3‑month tenures are among the slowest.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Performance may depend more on city assignment, vehicle type or route density than tenure alone.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C9B547-DFCA-1E36-297C-04A70D455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689" y="3337560"/>
            <a:ext cx="2639712" cy="17373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Q10: Ratings vs Frequent Lateness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Examine rating reliability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28600" y="1325880"/>
            <a:ext cx="4114800" cy="2564131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457200" y="1454833"/>
            <a:ext cx="4271108" cy="230622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 Simulate frequently_late flag using delayed counts &gt; 3
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late_count AS (
  	SELECT courier_id, COUNT(*) AS delayed_count
  	FROM orders
  	WHERE actual_delivery_time IS NOT NULL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AND actual_delivery_time &gt; 	</a:t>
            </a:r>
            <a:r>
              <a:rPr lang="en-US" sz="900" dirty="0" err="1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scheduled_delivery_time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  	GROUP BY courier_id
  	HAVING COUNT(*) &gt; 3
)
SELECT c.courier_id, c.avg_rating
FROM couriers c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JOIN late_count l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ON c.courier_id = l.courier_id
WHERE c.avg_rating &gt; 4.5;
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846320" y="1188720"/>
            <a:ext cx="4047588" cy="457200"/>
          </a:xfrm>
          <a:prstGeom prst="roundRect">
            <a:avLst>
              <a:gd name="adj" fmla="val 10000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983480" y="1280160"/>
            <a:ext cx="3972951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Courier C203 – Rating 4.9 despite frequent lateness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46320" y="1828800"/>
            <a:ext cx="3840480" cy="1508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rating despite frequent lateness questions the reliability of current rating systems.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Customers may rate based on friendliness or food condition rather than punctuality.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Operational metrics like on‑time delivery should accompany ratings for a balanced score.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074715-A88A-DDD8-FD84-6FD45A3ED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883" y="4101135"/>
            <a:ext cx="2514818" cy="6553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 &amp; Next Steps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57200" y="1005840"/>
            <a:ext cx="4480560" cy="31050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Average promised delivery is ~30 mins; 40% of orders are late.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Bikes outperform other vehicles; Bristol, Leeds &amp; London suffer highest delays.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ratings don’t guarantee punctuality; C203 flagged despite 4.9 rating.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Seasonal and regional patterns reveal spikes in delays and cancellations.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Courier tenure isn’t strongly correlated with delivery speed.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103446" y="1108710"/>
            <a:ext cx="3767016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Prioritise operational reviews in high-delay cities and high-cancellation zones.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Optimise vehicle allocation: deploy more bikes in dense areas.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Incorporate on-time rate into courier scoring systems.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dashboards to flag frequent lateness and seasonal spikes automatically.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Cross-analyse with city assignment, vehicle type and route density to uncover true drivers.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Project Overview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4325815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GB" sz="1200" b="1" dirty="0"/>
              <a:t>🚀 Food Delivery Operations — SQL Case Study Project</a:t>
            </a:r>
          </a:p>
          <a:p>
            <a:pPr marL="0" indent="0">
              <a:buNone/>
            </a:pPr>
            <a:endParaRPr lang="en-US" sz="1200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</a:rPr>
              <a:t>This case study simulates the challenges faced by food delivery platforms like Just Eat, Uber Eats and Deliveroo. Using a mock dataset of orders and couriers, I analysed delivery performance, customer experience and courier efficiency using advanced SQL.</a:t>
            </a:r>
          </a:p>
          <a:p>
            <a:pPr marL="0" indent="0">
              <a:buNone/>
            </a:pPr>
            <a:endParaRPr lang="en-US" sz="1200" b="1" dirty="0">
              <a:solidFill>
                <a:srgbClr val="030A18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  Core SQL skills practised: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40080" y="2863557"/>
            <a:ext cx="2781495" cy="1547446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Aggregations &amp; ratios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Date &amp; time analysis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Business logic simulation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Conditional logic &amp; outlier detection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Performance monitoring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Join logic &amp; groupings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892040" y="1063381"/>
            <a:ext cx="4013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Each business question is tackled with a consistent process: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Translate the problem into clear SQL logic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Execute the query to extract key metrics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Distil findings into concise inferences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Approach &amp; Methodology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457200" y="1097280"/>
            <a:ext cx="2468880" cy="822960"/>
          </a:xfrm>
          <a:prstGeom prst="roundRect">
            <a:avLst>
              <a:gd name="adj" fmla="val 11111"/>
            </a:avLst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548640" y="1143000"/>
            <a:ext cx="22860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Business Problem
</a:t>
            </a:r>
            <a:r>
              <a:rPr lang="en-US" sz="1200" dirty="0">
                <a:solidFill>
                  <a:srgbClr val="030A18"/>
                </a:solidFill>
              </a:rPr>
              <a:t>Define the operational or commercial question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80360" y="1463040"/>
            <a:ext cx="274320" cy="91440"/>
          </a:xfrm>
          <a:prstGeom prst="rightArrow">
            <a:avLst/>
          </a:prstGeom>
          <a:solidFill>
            <a:srgbClr val="030A18"/>
          </a:solidFill>
          <a:ln w="12700">
            <a:solidFill>
              <a:srgbClr val="030A1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5"/>
          <p:cNvSpPr/>
          <p:nvPr/>
        </p:nvSpPr>
        <p:spPr>
          <a:xfrm>
            <a:off x="3200400" y="1097280"/>
            <a:ext cx="2468880" cy="822960"/>
          </a:xfrm>
          <a:prstGeom prst="roundRect">
            <a:avLst>
              <a:gd name="adj" fmla="val 11111"/>
            </a:avLst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3291840" y="1143000"/>
            <a:ext cx="22860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SQL Query
</a:t>
            </a:r>
            <a:r>
              <a:rPr lang="en-US" sz="1200" dirty="0">
                <a:solidFill>
                  <a:srgbClr val="030A18"/>
                </a:solidFill>
              </a:rPr>
              <a:t>Write concise SQL to extract key metrics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623560" y="1463040"/>
            <a:ext cx="274320" cy="91440"/>
          </a:xfrm>
          <a:prstGeom prst="rightArrow">
            <a:avLst/>
          </a:prstGeom>
          <a:solidFill>
            <a:srgbClr val="030A18"/>
          </a:solidFill>
          <a:ln w="12700">
            <a:solidFill>
              <a:srgbClr val="030A1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Shape 8"/>
          <p:cNvSpPr/>
          <p:nvPr/>
        </p:nvSpPr>
        <p:spPr>
          <a:xfrm>
            <a:off x="5943600" y="1097280"/>
            <a:ext cx="2468880" cy="822960"/>
          </a:xfrm>
          <a:prstGeom prst="roundRect">
            <a:avLst>
              <a:gd name="adj" fmla="val 11111"/>
            </a:avLst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6035040" y="1143000"/>
            <a:ext cx="22860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Inference
</a:t>
            </a:r>
            <a:r>
              <a:rPr lang="en-US" sz="1200" dirty="0">
                <a:solidFill>
                  <a:srgbClr val="030A18"/>
                </a:solidFill>
              </a:rPr>
              <a:t>Summarise actionable insights &amp; next steps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7200" y="2194560"/>
            <a:ext cx="8686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</a:rPr>
              <a:t>This structured approach mirrors real analytics workflows, ensuring each query is framed to answer a specific business problem and distilled into clear recommendations.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F5396-6BAE-7820-6771-4BBDEDFE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3592" cy="2485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94AB1-B094-995B-2E44-0F52049E4A8C}"/>
              </a:ext>
            </a:extLst>
          </p:cNvPr>
          <p:cNvSpPr txBox="1"/>
          <p:nvPr/>
        </p:nvSpPr>
        <p:spPr>
          <a:xfrm>
            <a:off x="7112000" y="828432"/>
            <a:ext cx="181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ORDERS table - 1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DDFC-7F75-0725-4237-00160E91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838" y="2485291"/>
            <a:ext cx="3784162" cy="26582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E5672-E63D-1E5F-8CEF-92BECB7E0476}"/>
              </a:ext>
            </a:extLst>
          </p:cNvPr>
          <p:cNvSpPr txBox="1"/>
          <p:nvPr/>
        </p:nvSpPr>
        <p:spPr>
          <a:xfrm>
            <a:off x="2266462" y="3415323"/>
            <a:ext cx="196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COURIERS table - 2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26AF57-5E63-9080-0F0E-25D9DE83E57D}"/>
              </a:ext>
            </a:extLst>
          </p:cNvPr>
          <p:cNvSpPr/>
          <p:nvPr/>
        </p:nvSpPr>
        <p:spPr>
          <a:xfrm>
            <a:off x="4235937" y="33655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3CA3175-4C39-52E6-C93D-012981EE719A}"/>
              </a:ext>
            </a:extLst>
          </p:cNvPr>
          <p:cNvSpPr/>
          <p:nvPr/>
        </p:nvSpPr>
        <p:spPr>
          <a:xfrm rot="10800000">
            <a:off x="6133592" y="8088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15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Q1: Average Delivery Time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 efficiency &amp; SLA benchmarking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7200" y="1188720"/>
            <a:ext cx="4114800" cy="2011680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594360" y="1325880"/>
            <a:ext cx="3743178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ROUND(AVG(TIMESTAMPDIFF(MINUTE, order_time, scheduled_delivery_time)), 1) AS average_delivery_minute
FROM orders;
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846320" y="1188720"/>
            <a:ext cx="3992880" cy="457200"/>
          </a:xfrm>
          <a:prstGeom prst="roundRect">
            <a:avLst>
              <a:gd name="adj" fmla="val 10000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983480" y="1280160"/>
            <a:ext cx="4480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Average delivery time: 30.3 minutes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46320" y="1691640"/>
            <a:ext cx="3992880" cy="1508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platform typically promises deliveries within ~30 minutes, forming a baseline SLA target.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Consistent overshoots could indicate prep, allocation or routing bottlenecks.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Investigate trends by region/time to identify improvement areas.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C19A04-9A16-7C0A-40FC-8CB3C5EBC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96" y="3611880"/>
            <a:ext cx="1966130" cy="746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Q2: Which Courier Type is Fastest?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Optimise vehicle allocation by city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7200" y="1114474"/>
            <a:ext cx="4114800" cy="2148840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594359" y="1188720"/>
            <a:ext cx="3336779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cte1 AS (SELECT c.vehicle_type, 	AVG(TIMESTAMPDIFF(MINUTE, o.order_time, o.actual_delivery_time)) AS avg_delivery_time_in_minutes</a:t>
            </a:r>
            <a:b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couriers c              </a:t>
            </a:r>
            <a:b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orders o              </a:t>
            </a:r>
            <a:b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ON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c.courier_id = o.courier_id              </a:t>
            </a:r>
            <a:b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BY c.vehicle_type)</a:t>
            </a:r>
            <a:b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endParaRPr lang="en-US" sz="900" dirty="0">
              <a:solidFill>
                <a:srgbClr val="030A18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vehicle_type, avg_delivery_time_in_minutes</a:t>
            </a:r>
            <a:b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cte1</a:t>
            </a:r>
            <a:b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avg_delivery_time_in_minutes = </a:t>
            </a:r>
            <a:b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(SELECT MIN(avg_delivery_time_in_minutes) </a:t>
            </a:r>
            <a:b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cte1);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846320" y="1188720"/>
            <a:ext cx="3931920" cy="457200"/>
          </a:xfrm>
          <a:prstGeom prst="roundRect">
            <a:avLst>
              <a:gd name="adj" fmla="val 10000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983480" y="1280160"/>
            <a:ext cx="4480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Fastest vehicle: Bike (28.5 mins)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46320" y="1691640"/>
            <a:ext cx="4008511" cy="1508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Bikes are the most efficient, likely due to agility in dense traffic.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Cars and scooters are slower; allocate bikes to congested zones.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this insight to refine vehicle deployment strategies.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Q3: Delay Rate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 and reduce order delays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7200" y="1188720"/>
            <a:ext cx="4114800" cy="2011680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594360" y="1325880"/>
            <a:ext cx="38404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COUNT(*) AS delayed_orders_count,
       ROUND(COUNT(*) * 100.0 / (SELECT COUNT(*) FROM orders), 1) AS delayed_percentage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orders
</a:t>
            </a:r>
            <a:r>
              <a:rPr lang="en-US" sz="900" b="1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actual_delivery_time &gt; scheduled_delivery_time;
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846320" y="1188720"/>
            <a:ext cx="3931920" cy="457200"/>
          </a:xfrm>
          <a:prstGeom prst="roundRect">
            <a:avLst>
              <a:gd name="adj" fmla="val 10000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983480" y="1280160"/>
            <a:ext cx="4480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Delayed orders: 20 (40% of total)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46320" y="1691640"/>
            <a:ext cx="3840480" cy="1508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40% delay rate is significant and should trigger SLA alerts.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may include peak-hour surges, courier shortages, and restaurant prep delays.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Aim to reduce delays below 15% by addressing these bottlenecks.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48A385-DF47-6984-F699-A3A86930C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658" y="3592798"/>
            <a:ext cx="2872989" cy="723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Q4: Top 5 Delay Cities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Identify problem zones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84360" y="1097280"/>
            <a:ext cx="3901636" cy="3411219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r>
              <a:rPr lang="en-GB" sz="1100" dirty="0"/>
              <a:t>WITH total_cte AS ( SELECT city,	COUNT(*) AS total_count	  	       FROM orders               </a:t>
            </a:r>
          </a:p>
          <a:p>
            <a:r>
              <a:rPr lang="en-GB" sz="1100" dirty="0"/>
              <a:t>	       GROUP BY city),</a:t>
            </a:r>
          </a:p>
          <a:p>
            <a:r>
              <a:rPr lang="en-GB" sz="1100" dirty="0"/>
              <a:t>delayed_cte AS ( SELECT city,COUNT(*) AS delay_count</a:t>
            </a:r>
          </a:p>
          <a:p>
            <a:r>
              <a:rPr lang="en-GB" sz="1100" dirty="0"/>
              <a:t>FROM orders                 </a:t>
            </a:r>
          </a:p>
          <a:p>
            <a:r>
              <a:rPr lang="en-GB" sz="1100" dirty="0"/>
              <a:t>WHERE actual_delivery_time IS NOT NULL                 </a:t>
            </a:r>
          </a:p>
          <a:p>
            <a:r>
              <a:rPr lang="en-GB" sz="1100" dirty="0"/>
              <a:t>AND actual_delivery_time &gt; scheduled_delivery_time                 GROUP BY city)</a:t>
            </a:r>
          </a:p>
          <a:p>
            <a:endParaRPr lang="en-GB" sz="1100" dirty="0"/>
          </a:p>
          <a:p>
            <a:r>
              <a:rPr lang="en-GB" sz="1100" dirty="0"/>
              <a:t>SELECT t.city,	   </a:t>
            </a:r>
          </a:p>
          <a:p>
            <a:r>
              <a:rPr lang="en-GB" sz="1100" dirty="0"/>
              <a:t>              t.total_count,      </a:t>
            </a:r>
          </a:p>
          <a:p>
            <a:r>
              <a:rPr lang="en-GB" sz="1100" dirty="0"/>
              <a:t>             COALESCE(delay_count, 0) AS delay_count,               ROUND(COALESCE(</a:t>
            </a:r>
            <a:r>
              <a:rPr lang="en-GB" sz="1100" dirty="0" err="1"/>
              <a:t>d.delay_count</a:t>
            </a:r>
            <a:r>
              <a:rPr lang="en-GB" sz="1100" dirty="0"/>
              <a:t>, 0) * 100.0 / t.total_count, 1) AS </a:t>
            </a:r>
            <a:r>
              <a:rPr lang="en-GB" sz="1100" dirty="0" err="1"/>
              <a:t>delay_percentage</a:t>
            </a:r>
            <a:endParaRPr lang="en-GB" sz="1100" dirty="0"/>
          </a:p>
          <a:p>
            <a:r>
              <a:rPr lang="en-GB" sz="1100" dirty="0"/>
              <a:t>FROM total_cte t</a:t>
            </a:r>
          </a:p>
          <a:p>
            <a:r>
              <a:rPr lang="en-GB" sz="1100" dirty="0"/>
              <a:t>LEFT JOIN delayed_cte d</a:t>
            </a:r>
          </a:p>
          <a:p>
            <a:r>
              <a:rPr lang="en-GB" sz="1100" dirty="0"/>
              <a:t>ON t.city = </a:t>
            </a:r>
            <a:r>
              <a:rPr lang="en-GB" sz="1100" dirty="0" err="1"/>
              <a:t>d.city</a:t>
            </a:r>
            <a:endParaRPr lang="en-GB" sz="1100" dirty="0"/>
          </a:p>
          <a:p>
            <a:r>
              <a:rPr lang="en-GB" sz="1100" dirty="0"/>
              <a:t>ORDER BY </a:t>
            </a:r>
            <a:r>
              <a:rPr lang="en-GB" sz="1100" dirty="0" err="1"/>
              <a:t>delay_percentage</a:t>
            </a:r>
            <a:r>
              <a:rPr lang="en-GB" sz="1100" dirty="0"/>
              <a:t> DESC</a:t>
            </a:r>
          </a:p>
          <a:p>
            <a:r>
              <a:rPr lang="en-GB" sz="1100" dirty="0"/>
              <a:t>LIMIT 5;</a:t>
            </a:r>
            <a:endParaRPr sz="1100" dirty="0"/>
          </a:p>
        </p:txBody>
      </p:sp>
      <p:sp>
        <p:nvSpPr>
          <p:cNvPr id="7" name="Text 4"/>
          <p:cNvSpPr/>
          <p:nvPr/>
        </p:nvSpPr>
        <p:spPr>
          <a:xfrm>
            <a:off x="545516" y="1417320"/>
            <a:ext cx="3840480" cy="251186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900" dirty="0"/>
          </a:p>
        </p:txBody>
      </p:sp>
      <p:graphicFrame>
        <p:nvGraphicFramePr>
          <p:cNvPr id="8" name="Chart 0"/>
          <p:cNvGraphicFramePr/>
          <p:nvPr>
            <p:extLst>
              <p:ext uri="{D42A27DB-BD31-4B8C-83A1-F6EECF244321}">
                <p14:modId xmlns:p14="http://schemas.microsoft.com/office/powerpoint/2010/main" val="4107310750"/>
              </p:ext>
            </p:extLst>
          </p:nvPr>
        </p:nvGraphicFramePr>
        <p:xfrm>
          <a:off x="4812324" y="522384"/>
          <a:ext cx="3539588" cy="1423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5"/>
          <p:cNvSpPr/>
          <p:nvPr/>
        </p:nvSpPr>
        <p:spPr>
          <a:xfrm>
            <a:off x="4892040" y="2238912"/>
            <a:ext cx="384048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Bristol tops the list with a 53.3% delay rate, followed by Leeds (44.4%) and London (37.5%).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These cities should be prioritised for deep dives into courier allocation, prep times and traffic patterns.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Birmingham appears delay-free but has a low sample size; additional data is needed.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40FC3-53FD-8174-6DD7-D6103995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814" y="3631476"/>
            <a:ext cx="2716771" cy="11005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411480"/>
            <a:ext cx="365760" cy="36576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" y="45720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41148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Q5: Avg Ratings of Couriers with Delays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05840" y="73152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Assess whether ratings reflect punctuality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7200" y="1188720"/>
            <a:ext cx="4114800" cy="2011680"/>
          </a:xfrm>
          <a:prstGeom prst="roundRect">
            <a:avLst>
              <a:gd name="adj" fmla="val 2273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594359" y="1325880"/>
            <a:ext cx="4321517" cy="1874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DISTINCT o.courier_id,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30A1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  c.avg_rating AS average_rating
FROM orders o
JOIN couriers c ON o.courier_id = c.courier_id
WHERE actual_delivery_time IS NOT NULL
  AND actual_delivery_time &gt; scheduled_delivery_time
ORDER BY average_rating DESC;
</a:t>
            </a:r>
            <a:endParaRPr lang="en-US" sz="900" dirty="0"/>
          </a:p>
        </p:txBody>
      </p:sp>
      <p:graphicFrame>
        <p:nvGraphicFramePr>
          <p:cNvPr id="8" name="Chart 0"/>
          <p:cNvGraphicFramePr/>
          <p:nvPr>
            <p:extLst>
              <p:ext uri="{D42A27DB-BD31-4B8C-83A1-F6EECF244321}">
                <p14:modId xmlns:p14="http://schemas.microsoft.com/office/powerpoint/2010/main" val="3321028933"/>
              </p:ext>
            </p:extLst>
          </p:nvPr>
        </p:nvGraphicFramePr>
        <p:xfrm>
          <a:off x="4846320" y="818858"/>
          <a:ext cx="3703320" cy="1684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5"/>
          <p:cNvSpPr/>
          <p:nvPr/>
        </p:nvSpPr>
        <p:spPr>
          <a:xfrm>
            <a:off x="4846320" y="2766060"/>
            <a:ext cx="370332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High‑rated couriers like C201, C203 and C204 still delivered delayed orders.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Customer ratings may emphasise friendliness or food condition over timeliness.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Consider incorporating on‑time rate into courier performance evaluations.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C0906-6266-1942-5411-A840EB33E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734" y="3337560"/>
            <a:ext cx="1605731" cy="1531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1903</Words>
  <Application>Microsoft Office PowerPoint</Application>
  <PresentationFormat>On-screen Show (16:9)</PresentationFormat>
  <Paragraphs>148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Sonal Anand</cp:lastModifiedBy>
  <cp:revision>11</cp:revision>
  <dcterms:created xsi:type="dcterms:W3CDTF">2025-08-24T18:13:25Z</dcterms:created>
  <dcterms:modified xsi:type="dcterms:W3CDTF">2025-08-24T19:28:34Z</dcterms:modified>
</cp:coreProperties>
</file>